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257" r:id="rId3"/>
    <p:sldId id="258" r:id="rId4"/>
    <p:sldId id="265" r:id="rId5"/>
    <p:sldId id="267" r:id="rId6"/>
    <p:sldId id="262" r:id="rId7"/>
    <p:sldId id="261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7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2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3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8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87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1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9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41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6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77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4/6/2024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7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771" r:id="rId3"/>
    <p:sldLayoutId id="2147483772" r:id="rId4"/>
    <p:sldLayoutId id="2147483773" r:id="rId5"/>
    <p:sldLayoutId id="2147483767" r:id="rId6"/>
    <p:sldLayoutId id="2147483763" r:id="rId7"/>
    <p:sldLayoutId id="2147483764" r:id="rId8"/>
    <p:sldLayoutId id="2147483765" r:id="rId9"/>
    <p:sldLayoutId id="2147483766" r:id="rId10"/>
    <p:sldLayoutId id="214748376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ggwash.org/view/43200/dcs-libraries-have-far-fewer-books-and-way-more-e-books-and-audio-and-visual-resources-than-they-used-to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 descr="Angle view of circuit shaped like a brain">
            <a:extLst>
              <a:ext uri="{FF2B5EF4-FFF2-40B4-BE49-F238E27FC236}">
                <a16:creationId xmlns:a16="http://schemas.microsoft.com/office/drawing/2014/main" id="{51F9839F-E4C1-51A5-8D4E-485840318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27" b="12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49886" y="1001175"/>
            <a:ext cx="4680780" cy="525509"/>
          </a:xfrm>
        </p:spPr>
        <p:txBody>
          <a:bodyPr>
            <a:normAutofit fontScale="90000"/>
          </a:bodyPr>
          <a:lstStyle/>
          <a:p>
            <a:pPr algn="r"/>
            <a:r>
              <a:rPr lang="en-US">
                <a:cs typeface="Calibri Light"/>
              </a:rPr>
              <a:t>Deep Learning</a:t>
            </a:r>
            <a:br>
              <a:rPr lang="en-US">
                <a:cs typeface="Calibri Light"/>
              </a:rPr>
            </a:b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49886" y="995740"/>
            <a:ext cx="4294414" cy="35820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r"/>
            <a:r>
              <a:rPr lang="en-US">
                <a:solidFill>
                  <a:srgbClr val="FFFFFF"/>
                </a:solidFill>
                <a:cs typeface="Calibri"/>
              </a:rPr>
              <a:t>CIFAR- 10 Dataset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7DFF3-6EFD-A444-1790-06EBABBBE398}"/>
              </a:ext>
            </a:extLst>
          </p:cNvPr>
          <p:cNvSpPr txBox="1"/>
          <p:nvPr/>
        </p:nvSpPr>
        <p:spPr>
          <a:xfrm>
            <a:off x="383322" y="3798384"/>
            <a:ext cx="22999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Group Members-</a:t>
            </a:r>
          </a:p>
          <a:p>
            <a:r>
              <a:rPr lang="en-US" b="1"/>
              <a:t>Palash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D7427-4C5A-A7A3-85CB-ECD03519C3F6}"/>
              </a:ext>
            </a:extLst>
          </p:cNvPr>
          <p:cNvSpPr txBox="1"/>
          <p:nvPr/>
        </p:nvSpPr>
        <p:spPr>
          <a:xfrm>
            <a:off x="9594695" y="4367560"/>
            <a:ext cx="2218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Instructor</a:t>
            </a:r>
          </a:p>
          <a:p>
            <a:r>
              <a:rPr lang="en-CA" b="1" dirty="0" err="1"/>
              <a:t>Babatunde</a:t>
            </a:r>
            <a:r>
              <a:rPr lang="en-CA" b="1" dirty="0"/>
              <a:t> </a:t>
            </a:r>
            <a:r>
              <a:rPr lang="en-CA" b="1" dirty="0" err="1"/>
              <a:t>Giwa</a:t>
            </a:r>
            <a:r>
              <a:rPr lang="en-CA" b="1" dirty="0"/>
              <a:t> </a:t>
            </a:r>
            <a:endParaRPr lang="en-US" b="1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4571162-9B06-008C-1443-ACED0C3E2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27474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9"/>
    </mc:Choice>
    <mc:Fallback xmlns="">
      <p:transition spd="slow" advTm="15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78554-4CC9-FF41-D6E2-5687A835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471949"/>
            <a:ext cx="2854037" cy="985122"/>
          </a:xfrm>
        </p:spPr>
        <p:txBody>
          <a:bodyPr anchor="t">
            <a:normAutofit/>
          </a:bodyPr>
          <a:lstStyle/>
          <a:p>
            <a:r>
              <a:rPr lang="en-US" dirty="0"/>
              <a:t>analysis</a:t>
            </a:r>
            <a:endParaRPr lang="en-IN" dirty="0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DEE0D0CE-0E51-48B9-BD3C-CAF8A0A12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647700" y="7610167"/>
            <a:ext cx="4747866" cy="5899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23" name="Picture 4" descr="Graphs and plots layered on a blue digital screen">
            <a:extLst>
              <a:ext uri="{FF2B5EF4-FFF2-40B4-BE49-F238E27FC236}">
                <a16:creationId xmlns:a16="http://schemas.microsoft.com/office/drawing/2014/main" id="{265029F7-DE2B-2A88-386C-92B4608EF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07" b="27922"/>
          <a:stretch/>
        </p:blipFill>
        <p:spPr>
          <a:xfrm>
            <a:off x="3362632" y="471949"/>
            <a:ext cx="8829368" cy="6858000"/>
          </a:xfrm>
          <a:prstGeom prst="rect">
            <a:avLst/>
          </a:prstGeom>
          <a:noFill/>
        </p:spPr>
      </p:pic>
      <p:sp>
        <p:nvSpPr>
          <p:cNvPr id="25" name="Date Placeholder 5">
            <a:extLst>
              <a:ext uri="{FF2B5EF4-FFF2-40B4-BE49-F238E27FC236}">
                <a16:creationId xmlns:a16="http://schemas.microsoft.com/office/drawing/2014/main" id="{04E35474-1A9A-4F0C-82BB-186980BFD4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E6DEBA7-A3D8-401F-9E79-02A0784FB941}" type="datetime1">
              <a:rPr lang="en-US" smtClean="0"/>
              <a:pPr>
                <a:spcAft>
                  <a:spcPts val="600"/>
                </a:spcAft>
              </a:pPr>
              <a:t>4/6/2024</a:t>
            </a:fld>
            <a:endParaRPr lang="en-US"/>
          </a:p>
        </p:txBody>
      </p:sp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11199D09-9DAC-4D8F-8067-411B9B5FC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7" name="Slide Number Placeholder 8">
            <a:extLst>
              <a:ext uri="{FF2B5EF4-FFF2-40B4-BE49-F238E27FC236}">
                <a16:creationId xmlns:a16="http://schemas.microsoft.com/office/drawing/2014/main" id="{4643FDF9-4F10-41D0-B36B-A0E7E181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676522E-F83B-FD38-F169-FE4E3B409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03982"/>
              </p:ext>
            </p:extLst>
          </p:nvPr>
        </p:nvGraphicFramePr>
        <p:xfrm>
          <a:off x="2032000" y="2369574"/>
          <a:ext cx="8128000" cy="3604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33414756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1936874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6791131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840554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6974313"/>
                    </a:ext>
                  </a:extLst>
                </a:gridCol>
              </a:tblGrid>
              <a:tr h="575086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 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 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681341"/>
                  </a:ext>
                </a:extLst>
              </a:tr>
              <a:tr h="583073">
                <a:tc>
                  <a:txBody>
                    <a:bodyPr/>
                    <a:lstStyle/>
                    <a:p>
                      <a:r>
                        <a:rPr lang="en-US" dirty="0"/>
                        <a:t>Training 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0.0972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0.7027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0.6443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0.8024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802255"/>
                  </a:ext>
                </a:extLst>
              </a:tr>
              <a:tr h="583073">
                <a:tc>
                  <a:txBody>
                    <a:bodyPr/>
                    <a:lstStyle/>
                    <a:p>
                      <a:r>
                        <a:rPr lang="en-US" dirty="0"/>
                        <a:t>Testing 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0.7353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0.7189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917818"/>
                  </a:ext>
                </a:extLst>
              </a:tr>
              <a:tr h="583073"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942861"/>
                  </a:ext>
                </a:extLst>
              </a:tr>
              <a:tr h="583073">
                <a:tc>
                  <a:txBody>
                    <a:bodyPr/>
                    <a:lstStyle/>
                    <a:p>
                      <a:r>
                        <a:rPr lang="en-US" dirty="0"/>
                        <a:t>Training 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2.3028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0.9607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1.1482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0.6337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943326"/>
                  </a:ext>
                </a:extLst>
              </a:tr>
              <a:tr h="583073">
                <a:tc>
                  <a:txBody>
                    <a:bodyPr/>
                    <a:lstStyle/>
                    <a:p>
                      <a:r>
                        <a:rPr lang="en-US" dirty="0"/>
                        <a:t>Testing 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2.3026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1.1481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0.8461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1.2768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176319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D5C0A6-8679-7AAA-F308-E9C15C91D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4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16"/>
    </mc:Choice>
    <mc:Fallback xmlns="">
      <p:transition spd="slow" advTm="103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3EFB-1758-847A-9E68-EA7317F8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n-US" dirty="0"/>
              <a:t>Di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96B7E-556B-1E7B-2FB3-D7769A301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CIFAR-10 dataset consists of 60000 32x32 color images in 10 classes, 6000 images per class</a:t>
            </a:r>
          </a:p>
          <a:p>
            <a:pPr>
              <a:lnSpc>
                <a:spcPct val="110000"/>
              </a:lnSpc>
            </a:pPr>
            <a:r>
              <a:rPr lang="en-US" sz="1700"/>
              <a:t> 50000 training images and 10000 test images</a:t>
            </a:r>
          </a:p>
          <a:p>
            <a:pPr>
              <a:lnSpc>
                <a:spcPct val="110000"/>
              </a:lnSpc>
              <a:buClr>
                <a:srgbClr val="000000"/>
              </a:buClr>
            </a:pPr>
            <a:r>
              <a:rPr lang="en-US" sz="1700"/>
              <a:t>dataset is divided into five training batches and one test batch, each with 10000 images</a:t>
            </a:r>
          </a:p>
          <a:p>
            <a:pPr>
              <a:lnSpc>
                <a:spcPct val="110000"/>
              </a:lnSpc>
              <a:buClr>
                <a:srgbClr val="000000"/>
              </a:buClr>
            </a:pPr>
            <a:r>
              <a:rPr lang="en-US" sz="1700"/>
              <a:t>test batch contains exactly 1000 randomly-selected images from each class. </a:t>
            </a:r>
            <a:br>
              <a:rPr lang="en-US" sz="1700"/>
            </a:br>
            <a:endParaRPr lang="en-US" sz="1700"/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</p:txBody>
      </p:sp>
      <p:pic>
        <p:nvPicPr>
          <p:cNvPr id="5" name="Picture 4" descr="Abstract background of 3D colourful bars">
            <a:extLst>
              <a:ext uri="{FF2B5EF4-FFF2-40B4-BE49-F238E27FC236}">
                <a16:creationId xmlns:a16="http://schemas.microsoft.com/office/drawing/2014/main" id="{7B2D90A0-B5EC-F161-C131-0923B2DF97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3" r="12131" b="-3"/>
          <a:stretch/>
        </p:blipFill>
        <p:spPr>
          <a:xfrm>
            <a:off x="6321287" y="989752"/>
            <a:ext cx="5223013" cy="4878496"/>
          </a:xfrm>
          <a:prstGeom prst="rect">
            <a:avLst/>
          </a:prstGeom>
          <a:noFill/>
        </p:spPr>
      </p:pic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A9483B01-3D08-4B25-91EA-456B29BB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591" y="6332538"/>
            <a:ext cx="299827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8DED8ED-8F31-468F-AEE3-83AA769F2FC4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4/6/2024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04A6FB0-C4C4-40E5-BB62-E4A7BEB1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4703DF00-2EC1-47AA-99E2-71CE9A49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930928F-F274-D2AB-29EE-9C5F95930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27474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62"/>
    </mc:Choice>
    <mc:Fallback xmlns="">
      <p:transition spd="slow" advTm="119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shelf, book, indoor&#10;&#10;Description automatically generated">
            <a:extLst>
              <a:ext uri="{FF2B5EF4-FFF2-40B4-BE49-F238E27FC236}">
                <a16:creationId xmlns:a16="http://schemas.microsoft.com/office/drawing/2014/main" id="{D4A0ED90-4B28-C922-5E10-803F046AE5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8228" r="22218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0FD2CF0-26F8-4AFC-AF86-A70CEE15E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1"/>
            <a:ext cx="4238748" cy="2371660"/>
          </a:xfrm>
        </p:spPr>
        <p:txBody>
          <a:bodyPr anchor="t">
            <a:normAutofit/>
          </a:bodyPr>
          <a:lstStyle/>
          <a:p>
            <a:r>
              <a:rPr lang="en-US" dirty="0"/>
              <a:t>Libraries used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4C57A9-731E-47F5-8948-023B83570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914400"/>
            <a:ext cx="4157958" cy="5029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TensorFlow</a:t>
            </a:r>
          </a:p>
          <a:p>
            <a:pPr marL="0" indent="0">
              <a:buNone/>
            </a:pPr>
            <a:r>
              <a:rPr lang="en-US" dirty="0" err="1"/>
              <a:t>Sklearn</a:t>
            </a:r>
          </a:p>
          <a:p>
            <a:pPr marL="0" indent="0">
              <a:buNone/>
            </a:pPr>
            <a:r>
              <a:rPr lang="en-US" dirty="0"/>
              <a:t>OS</a:t>
            </a:r>
          </a:p>
          <a:p>
            <a:pPr marL="0" indent="0">
              <a:buNone/>
            </a:pPr>
            <a:r>
              <a:rPr lang="en-US" dirty="0" err="1"/>
              <a:t>Matplotlyb</a:t>
            </a:r>
          </a:p>
          <a:p>
            <a:pPr marL="0" indent="0">
              <a:buNone/>
            </a:pPr>
            <a:r>
              <a:rPr lang="en-US" dirty="0"/>
              <a:t>Seaborn </a:t>
            </a:r>
          </a:p>
          <a:p>
            <a:pPr marL="0" indent="0">
              <a:buNone/>
            </a:pPr>
            <a:r>
              <a:rPr lang="en-US" dirty="0"/>
              <a:t>Pickle</a:t>
            </a:r>
          </a:p>
          <a:p>
            <a:pPr marL="0" indent="0">
              <a:buNone/>
            </a:pPr>
            <a:r>
              <a:rPr lang="en-US" dirty="0"/>
              <a:t>NumPy</a:t>
            </a:r>
          </a:p>
          <a:p>
            <a:pPr marL="0" indent="0">
              <a:buNone/>
            </a:pPr>
            <a:r>
              <a:rPr lang="en-US" dirty="0" err="1"/>
              <a:t>Keras</a:t>
            </a:r>
          </a:p>
          <a:p>
            <a:pPr marL="0" indent="0">
              <a:buNone/>
            </a:pPr>
            <a:r>
              <a:rPr lang="en-US" dirty="0" err="1"/>
              <a:t>Itertools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4B3EDAC-C2D3-495A-9FC8-21EE73F1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5E8DAB6-4768-4B6F-86B0-EB9BDF480EE3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4/6/2024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3140B11-86AA-4429-93F1-8F5BA11D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5C80F08-A8D5-418B-999E-B0112B34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ECBEE-95C8-2F0D-7A42-DDD160BADEC9}"/>
              </a:ext>
            </a:extLst>
          </p:cNvPr>
          <p:cNvSpPr txBox="1"/>
          <p:nvPr/>
        </p:nvSpPr>
        <p:spPr>
          <a:xfrm>
            <a:off x="3593392" y="6657945"/>
            <a:ext cx="250260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1065" y="59436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8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6D034-F3C5-9A1E-F38D-120A2F9D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26143"/>
            <a:ext cx="10625229" cy="688258"/>
          </a:xfrm>
        </p:spPr>
        <p:txBody>
          <a:bodyPr>
            <a:normAutofit fontScale="90000"/>
          </a:bodyPr>
          <a:lstStyle/>
          <a:p>
            <a:r>
              <a:rPr lang="en-US" dirty="0"/>
              <a:t>Distribution of data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ADC7D1-B842-0089-1433-2C329EC98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4697" y="1849869"/>
            <a:ext cx="10985511" cy="4137669"/>
          </a:xfr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60939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E63A-062B-A6FC-942B-62F7974F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1" y="161866"/>
            <a:ext cx="10625229" cy="752534"/>
          </a:xfrm>
        </p:spPr>
        <p:txBody>
          <a:bodyPr/>
          <a:lstStyle/>
          <a:p>
            <a:r>
              <a:rPr lang="en-IN" dirty="0"/>
              <a:t>Architecture’s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D4B8E-637E-4879-EEB3-F024DCB18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There are 4 different architecture used. They are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E21C3DD-397E-7C1F-157A-6F9423D6D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008685"/>
              </p:ext>
            </p:extLst>
          </p:nvPr>
        </p:nvGraphicFramePr>
        <p:xfrm>
          <a:off x="1137264" y="309245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315373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356008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38806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008054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HIDDEN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DROPOUT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40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MODEL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81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MODEL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42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MODEL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28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MODEL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671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22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1450-9FB4-6FD9-54C5-278D4FDD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237" y="-6291"/>
            <a:ext cx="3902096" cy="653363"/>
          </a:xfrm>
        </p:spPr>
        <p:txBody>
          <a:bodyPr>
            <a:normAutofit fontScale="90000"/>
          </a:bodyPr>
          <a:lstStyle/>
          <a:p>
            <a:r>
              <a:rPr lang="en-US" dirty="0"/>
              <a:t>Accuracy</a:t>
            </a:r>
          </a:p>
        </p:txBody>
      </p:sp>
      <p:pic>
        <p:nvPicPr>
          <p:cNvPr id="4" name="Picture 4" descr="Free Images : branch, light, game, glass, blue, playing, lighting ...">
            <a:extLst>
              <a:ext uri="{FF2B5EF4-FFF2-40B4-BE49-F238E27FC236}">
                <a16:creationId xmlns:a16="http://schemas.microsoft.com/office/drawing/2014/main" id="{C65F008E-5417-5CD4-0E15-E342F9FF2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5287026" y="0"/>
            <a:ext cx="8101263" cy="685316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9C4B7-873C-C911-D545-0C1446F990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88" t="1230"/>
          <a:stretch/>
        </p:blipFill>
        <p:spPr>
          <a:xfrm>
            <a:off x="2814237" y="796333"/>
            <a:ext cx="4420576" cy="2726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BC44A8-01BE-0AF3-811A-3D2E04C97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529" y="796333"/>
            <a:ext cx="4420575" cy="2726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D32CB4-56F0-0EE1-01AC-03CF9E68C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97" y="3726997"/>
            <a:ext cx="4420576" cy="2848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D79459-7B64-59D2-3D5B-A10DD8AF8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9530" y="3726996"/>
            <a:ext cx="4420574" cy="2848951"/>
          </a:xfrm>
          <a:prstGeom prst="rect">
            <a:avLst/>
          </a:prstGeom>
        </p:spPr>
      </p:pic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5C3CE569-57D5-8E1B-44E2-10780B836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90"/>
    </mc:Choice>
    <mc:Fallback xmlns="">
      <p:transition spd="slow" advTm="85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Dart on bullseye">
            <a:extLst>
              <a:ext uri="{FF2B5EF4-FFF2-40B4-BE49-F238E27FC236}">
                <a16:creationId xmlns:a16="http://schemas.microsoft.com/office/drawing/2014/main" id="{D21A9EFE-AD01-9BAD-7D11-B7EA8E4E5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55" r="11578" b="-3"/>
          <a:stretch/>
        </p:blipFill>
        <p:spPr>
          <a:xfrm>
            <a:off x="-5069818" y="-1065"/>
            <a:ext cx="8004898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1EF307-B639-CFE1-CEA1-911EF02CC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683" y="1075"/>
            <a:ext cx="3175279" cy="617649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19" name="Date Placeholder 5">
            <a:extLst>
              <a:ext uri="{FF2B5EF4-FFF2-40B4-BE49-F238E27FC236}">
                <a16:creationId xmlns:a16="http://schemas.microsoft.com/office/drawing/2014/main" id="{A9483B01-3D08-4B25-91EA-456B29BB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2371" y="6332538"/>
            <a:ext cx="30064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8DED8ED-8F31-468F-AEE3-83AA769F2FC4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4/6/2024</a:t>
            </a:fld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404A6FB0-C4C4-40E5-BB62-E4A7BEB1C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4703DF00-2EC1-47AA-99E2-71CE9A493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A72620-9A1F-C84D-44EC-B7F4723CD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35079" y="618724"/>
            <a:ext cx="4349975" cy="297967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096012-32EA-43BB-1A6A-11B599A112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506" y="595862"/>
            <a:ext cx="4481926" cy="3002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F3AB11-1B92-EA8E-2838-C9DC2FAED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9575" y="3650905"/>
            <a:ext cx="4349975" cy="27800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A18882-1E6A-C5FB-DCE1-C786638E20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5274" y="3657686"/>
            <a:ext cx="4481926" cy="2674852"/>
          </a:xfrm>
          <a:prstGeom prst="rect">
            <a:avLst/>
          </a:prstGeom>
        </p:spPr>
      </p:pic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83582774-2F9C-221F-7A9E-115D635012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1665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56"/>
    </mc:Choice>
    <mc:Fallback xmlns="">
      <p:transition spd="slow" advTm="872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1C55-E21F-7EEB-01DC-1F9E90F23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45719"/>
          </a:xfrm>
        </p:spPr>
        <p:txBody>
          <a:bodyPr>
            <a:normAutofit fontScale="90000"/>
          </a:bodyPr>
          <a:lstStyle/>
          <a:p>
            <a:r>
              <a:rPr lang="en-US" dirty="0"/>
              <a:t>Heat maps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11FE89-EEF2-17C7-3ED2-0F64E60AF6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71" y="730729"/>
            <a:ext cx="5000333" cy="5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D716267-84FC-9CFF-5E8C-E721E6B8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170" y="730729"/>
            <a:ext cx="5000333" cy="577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61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B1C9-5183-66E8-FD64-D68658FEC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255639"/>
            <a:ext cx="10625229" cy="658761"/>
          </a:xfrm>
        </p:spPr>
        <p:txBody>
          <a:bodyPr>
            <a:normAutofit fontScale="90000"/>
          </a:bodyPr>
          <a:lstStyle/>
          <a:p>
            <a:r>
              <a:rPr lang="en-US" dirty="0"/>
              <a:t>Heat maps</a:t>
            </a:r>
            <a:endParaRPr lang="en-IN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2B3A594-2747-9B81-4406-F253CCE6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8" y="932221"/>
            <a:ext cx="5000333" cy="5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FA5DD21-8083-026D-A559-734D31E1AA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985" y="932221"/>
            <a:ext cx="4929157" cy="582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618404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186</Words>
  <Application>Microsoft Office PowerPoint</Application>
  <PresentationFormat>Widescreen</PresentationFormat>
  <Paragraphs>88</Paragraphs>
  <Slides>10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Grandview</vt:lpstr>
      <vt:lpstr>Grandview Display</vt:lpstr>
      <vt:lpstr>CitationVTI</vt:lpstr>
      <vt:lpstr>Deep Learning </vt:lpstr>
      <vt:lpstr>Di</vt:lpstr>
      <vt:lpstr>Libraries used</vt:lpstr>
      <vt:lpstr>Distribution of data</vt:lpstr>
      <vt:lpstr>Architecture’s used</vt:lpstr>
      <vt:lpstr>Accuracy</vt:lpstr>
      <vt:lpstr>Accuracy</vt:lpstr>
      <vt:lpstr>Heat maps</vt:lpstr>
      <vt:lpstr>Heat maps</vt:lpstr>
      <vt:lpstr>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Palash Pinakin Patel</cp:lastModifiedBy>
  <cp:revision>13</cp:revision>
  <dcterms:created xsi:type="dcterms:W3CDTF">2019-10-16T03:03:10Z</dcterms:created>
  <dcterms:modified xsi:type="dcterms:W3CDTF">2024-04-06T13:52:28Z</dcterms:modified>
</cp:coreProperties>
</file>